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9" r:id="rId7"/>
    <p:sldId id="270" r:id="rId8"/>
    <p:sldId id="271" r:id="rId9"/>
    <p:sldId id="272" r:id="rId10"/>
    <p:sldId id="261" r:id="rId11"/>
    <p:sldId id="262" r:id="rId12"/>
    <p:sldId id="263" r:id="rId13"/>
    <p:sldId id="264" r:id="rId14"/>
    <p:sldId id="265" r:id="rId15"/>
    <p:sldId id="266" r:id="rId16"/>
    <p:sldId id="275" r:id="rId17"/>
    <p:sldId id="267" r:id="rId18"/>
    <p:sldId id="276" r:id="rId19"/>
    <p:sldId id="268" r:id="rId20"/>
    <p:sldId id="273" r:id="rId21"/>
    <p:sldId id="274"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javatpoint.com/tcp"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javatpoint.com/udp-protoco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8278" y="859070"/>
            <a:ext cx="7766936" cy="1646302"/>
          </a:xfrm>
        </p:spPr>
        <p:txBody>
          <a:bodyPr/>
          <a:lstStyle/>
          <a:p>
            <a:r>
              <a:rPr lang="en-US" dirty="0"/>
              <a:t>Computer Network</a:t>
            </a:r>
          </a:p>
        </p:txBody>
      </p:sp>
      <p:sp>
        <p:nvSpPr>
          <p:cNvPr id="3" name="TextBox 2">
            <a:extLst>
              <a:ext uri="{FF2B5EF4-FFF2-40B4-BE49-F238E27FC236}">
                <a16:creationId xmlns:a16="http://schemas.microsoft.com/office/drawing/2014/main" id="{2CB229FF-0B6E-43B9-BFA9-FD06FECD8B2A}"/>
              </a:ext>
            </a:extLst>
          </p:cNvPr>
          <p:cNvSpPr txBox="1"/>
          <p:nvPr/>
        </p:nvSpPr>
        <p:spPr>
          <a:xfrm>
            <a:off x="2640168" y="2910626"/>
            <a:ext cx="5769735" cy="1631216"/>
          </a:xfrm>
          <a:prstGeom prst="rect">
            <a:avLst/>
          </a:prstGeom>
          <a:noFill/>
        </p:spPr>
        <p:txBody>
          <a:bodyPr wrap="square" rtlCol="0">
            <a:spAutoFit/>
          </a:bodyPr>
          <a:lstStyle/>
          <a:p>
            <a:pPr algn="ctr"/>
            <a:r>
              <a:rPr lang="en-IN" sz="2000" dirty="0" err="1">
                <a:latin typeface="Baskerville Old Face" panose="02020602080505020303" pitchFamily="18" charset="0"/>
              </a:rPr>
              <a:t>Dr.</a:t>
            </a:r>
            <a:r>
              <a:rPr lang="en-IN" sz="2000" dirty="0">
                <a:latin typeface="Baskerville Old Face" panose="02020602080505020303" pitchFamily="18" charset="0"/>
              </a:rPr>
              <a:t> M. A. JAMAL MOHAMED YASEEN ZUBEIR</a:t>
            </a:r>
          </a:p>
          <a:p>
            <a:pPr algn="ctr"/>
            <a:r>
              <a:rPr lang="en-IN" sz="2000">
                <a:latin typeface="Baskerville Old Face" panose="02020602080505020303" pitchFamily="18" charset="0"/>
              </a:rPr>
              <a:t>Assistant Professor</a:t>
            </a:r>
            <a:endParaRPr lang="en-IN" sz="2000" dirty="0">
              <a:latin typeface="Baskerville Old Face" panose="02020602080505020303" pitchFamily="18" charset="0"/>
            </a:endParaRPr>
          </a:p>
          <a:p>
            <a:pPr algn="ctr"/>
            <a:r>
              <a:rPr lang="en-IN" sz="2000" dirty="0">
                <a:latin typeface="Baskerville Old Face" panose="02020602080505020303" pitchFamily="18" charset="0"/>
              </a:rPr>
              <a:t>Department of Computer Science &amp; IT</a:t>
            </a:r>
          </a:p>
          <a:p>
            <a:pPr algn="ctr"/>
            <a:r>
              <a:rPr lang="en-IN" sz="2000" dirty="0">
                <a:latin typeface="Baskerville Old Face" panose="02020602080505020303" pitchFamily="18" charset="0"/>
              </a:rPr>
              <a:t>Jamal Mohamed College (Autonomous)</a:t>
            </a:r>
          </a:p>
          <a:p>
            <a:pPr algn="ctr"/>
            <a:r>
              <a:rPr lang="en-IN" sz="2000" dirty="0">
                <a:latin typeface="Baskerville Old Face" panose="02020602080505020303" pitchFamily="18" charset="0"/>
              </a:rPr>
              <a:t>Tiruchirappalli - 620020</a:t>
            </a:r>
          </a:p>
        </p:txBody>
      </p:sp>
    </p:spTree>
    <p:extLst>
      <p:ext uri="{BB962C8B-B14F-4D97-AF65-F5344CB8AC3E}">
        <p14:creationId xmlns:p14="http://schemas.microsoft.com/office/powerpoint/2010/main" val="2170658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of Computer Network</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2410" y="1455821"/>
            <a:ext cx="3789947" cy="5017167"/>
          </a:xfrm>
        </p:spPr>
      </p:pic>
    </p:spTree>
    <p:extLst>
      <p:ext uri="{BB962C8B-B14F-4D97-AF65-F5344CB8AC3E}">
        <p14:creationId xmlns:p14="http://schemas.microsoft.com/office/powerpoint/2010/main" val="119168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38726"/>
          </a:xfrm>
        </p:spPr>
        <p:txBody>
          <a:bodyPr/>
          <a:lstStyle/>
          <a:p>
            <a:r>
              <a:rPr lang="en-US" dirty="0"/>
              <a:t>Uses Of Computer Network</a:t>
            </a:r>
          </a:p>
        </p:txBody>
      </p:sp>
      <p:sp>
        <p:nvSpPr>
          <p:cNvPr id="3" name="Content Placeholder 2"/>
          <p:cNvSpPr>
            <a:spLocks noGrp="1"/>
          </p:cNvSpPr>
          <p:nvPr>
            <p:ph idx="1"/>
          </p:nvPr>
        </p:nvSpPr>
        <p:spPr/>
        <p:txBody>
          <a:bodyPr>
            <a:normAutofit/>
          </a:bodyPr>
          <a:lstStyle/>
          <a:p>
            <a:r>
              <a:rPr lang="en-US" b="1" dirty="0"/>
              <a:t>Resource sharing:</a:t>
            </a:r>
            <a:r>
              <a:rPr lang="en-US" dirty="0"/>
              <a:t> Resource sharing is the sharing of resources such as programs, printers, and data among the users on the network without the requirement of the physical location of the resource and user.</a:t>
            </a:r>
          </a:p>
          <a:p>
            <a:r>
              <a:rPr lang="en-US" b="1" dirty="0"/>
              <a:t>Server-Client model:</a:t>
            </a:r>
            <a:r>
              <a:rPr lang="en-US" dirty="0"/>
              <a:t> Computer networking is used in the </a:t>
            </a:r>
            <a:r>
              <a:rPr lang="en-US" b="1" dirty="0"/>
              <a:t>server-client model</a:t>
            </a:r>
            <a:r>
              <a:rPr lang="en-US" dirty="0"/>
              <a:t>. A server is a central computer used to store the information and maintained by the system administrator. Clients are the machines used to access the information stored in the server remotely.</a:t>
            </a:r>
          </a:p>
        </p:txBody>
      </p:sp>
    </p:spTree>
    <p:extLst>
      <p:ext uri="{BB962C8B-B14F-4D97-AF65-F5344CB8AC3E}">
        <p14:creationId xmlns:p14="http://schemas.microsoft.com/office/powerpoint/2010/main" val="927822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18674"/>
            <a:ext cx="8596668" cy="1320800"/>
          </a:xfrm>
        </p:spPr>
        <p:txBody>
          <a:bodyPr/>
          <a:lstStyle/>
          <a:p>
            <a:r>
              <a:rPr lang="en-US" dirty="0"/>
              <a:t>Continue…</a:t>
            </a:r>
          </a:p>
        </p:txBody>
      </p:sp>
      <p:sp>
        <p:nvSpPr>
          <p:cNvPr id="3" name="Content Placeholder 2"/>
          <p:cNvSpPr>
            <a:spLocks noGrp="1"/>
          </p:cNvSpPr>
          <p:nvPr>
            <p:ph idx="1"/>
          </p:nvPr>
        </p:nvSpPr>
        <p:spPr>
          <a:xfrm>
            <a:off x="677334" y="2497473"/>
            <a:ext cx="8596668" cy="3880773"/>
          </a:xfrm>
        </p:spPr>
        <p:txBody>
          <a:bodyPr/>
          <a:lstStyle/>
          <a:p>
            <a:r>
              <a:rPr lang="en-US" b="1" dirty="0"/>
              <a:t>Communication medium:</a:t>
            </a:r>
            <a:r>
              <a:rPr lang="en-US" dirty="0"/>
              <a:t> Computer network behaves as a communication medium among the users. For example, a company contains more than one computer has an email system which the employees use for daily communication.</a:t>
            </a:r>
          </a:p>
          <a:p>
            <a:r>
              <a:rPr lang="en-US" b="1" dirty="0"/>
              <a:t>E-commerce:</a:t>
            </a:r>
            <a:r>
              <a:rPr lang="en-US" dirty="0"/>
              <a:t> Computer network is also important in businesses. We can do the business over the internet. For example, amazon.com is doing their business over the internet, i.e., they are doing their business over the internet.</a:t>
            </a:r>
          </a:p>
        </p:txBody>
      </p:sp>
    </p:spTree>
    <p:extLst>
      <p:ext uri="{BB962C8B-B14F-4D97-AF65-F5344CB8AC3E}">
        <p14:creationId xmlns:p14="http://schemas.microsoft.com/office/powerpoint/2010/main" val="3549481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78568"/>
          </a:xfrm>
        </p:spPr>
        <p:txBody>
          <a:bodyPr/>
          <a:lstStyle/>
          <a:p>
            <a:r>
              <a:rPr lang="en-US" b="1" dirty="0"/>
              <a:t>Types of Computer Network:</a:t>
            </a:r>
            <a:endParaRPr lang="en-US" dirty="0"/>
          </a:p>
        </p:txBody>
      </p:sp>
      <p:sp>
        <p:nvSpPr>
          <p:cNvPr id="3" name="Content Placeholder 2"/>
          <p:cNvSpPr>
            <a:spLocks noGrp="1"/>
          </p:cNvSpPr>
          <p:nvPr>
            <p:ph idx="1"/>
          </p:nvPr>
        </p:nvSpPr>
        <p:spPr>
          <a:xfrm>
            <a:off x="677334" y="1426663"/>
            <a:ext cx="8596668" cy="5193888"/>
          </a:xfrm>
        </p:spPr>
        <p:txBody>
          <a:bodyPr/>
          <a:lstStyle/>
          <a:p>
            <a:r>
              <a:rPr lang="en-US" dirty="0"/>
              <a:t>A computer network is a group of computers connected with each other through a transmission medium such as cable, wire etc. In this guide, we will discuss the types of computer networks in detail.</a:t>
            </a:r>
          </a:p>
          <a:p>
            <a:r>
              <a:rPr lang="en-US" dirty="0"/>
              <a:t>There are mainly three types of computer networks based on their size:</a:t>
            </a:r>
            <a:br>
              <a:rPr lang="en-US" dirty="0"/>
            </a:br>
            <a:r>
              <a:rPr lang="en-US" dirty="0"/>
              <a:t>1. Local Area Network (LAN)</a:t>
            </a:r>
            <a:br>
              <a:rPr lang="en-US" dirty="0"/>
            </a:br>
            <a:r>
              <a:rPr lang="en-US" dirty="0"/>
              <a:t>2. Metropolitan Area Network (MAN)</a:t>
            </a:r>
            <a:br>
              <a:rPr lang="en-US" dirty="0"/>
            </a:br>
            <a:r>
              <a:rPr lang="en-US" dirty="0"/>
              <a:t>3. Wide area network (WAN)</a:t>
            </a:r>
          </a:p>
          <a:p>
            <a:pPr marL="0" indent="0">
              <a:buNone/>
            </a:pPr>
            <a:r>
              <a:rPr lang="en-US" dirty="0"/>
              <a:t>     4. PAN(Personal Area Network)</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939" y="4102768"/>
            <a:ext cx="4203503" cy="2334127"/>
          </a:xfrm>
          <a:prstGeom prst="rect">
            <a:avLst/>
          </a:prstGeom>
        </p:spPr>
      </p:pic>
    </p:spTree>
    <p:extLst>
      <p:ext uri="{BB962C8B-B14F-4D97-AF65-F5344CB8AC3E}">
        <p14:creationId xmlns:p14="http://schemas.microsoft.com/office/powerpoint/2010/main" val="1569316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2716"/>
            <a:ext cx="8596668" cy="834189"/>
          </a:xfrm>
        </p:spPr>
        <p:txBody>
          <a:bodyPr/>
          <a:lstStyle/>
          <a:p>
            <a:r>
              <a:rPr lang="en-US" b="1" dirty="0"/>
              <a:t>1. Local Area Network (LAN)</a:t>
            </a:r>
            <a:endParaRPr lang="en-US" dirty="0"/>
          </a:p>
        </p:txBody>
      </p:sp>
      <p:sp>
        <p:nvSpPr>
          <p:cNvPr id="3" name="Content Placeholder 2"/>
          <p:cNvSpPr>
            <a:spLocks noGrp="1"/>
          </p:cNvSpPr>
          <p:nvPr>
            <p:ph idx="1"/>
          </p:nvPr>
        </p:nvSpPr>
        <p:spPr>
          <a:xfrm>
            <a:off x="677334" y="1318379"/>
            <a:ext cx="8596668" cy="3880773"/>
          </a:xfrm>
        </p:spPr>
        <p:txBody>
          <a:bodyPr/>
          <a:lstStyle/>
          <a:p>
            <a:r>
              <a:rPr lang="en-US" dirty="0"/>
              <a:t>LAN</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355" y="1318379"/>
            <a:ext cx="6063202" cy="4685378"/>
          </a:xfrm>
          <a:prstGeom prst="rect">
            <a:avLst/>
          </a:prstGeom>
        </p:spPr>
      </p:pic>
    </p:spTree>
    <p:extLst>
      <p:ext uri="{BB962C8B-B14F-4D97-AF65-F5344CB8AC3E}">
        <p14:creationId xmlns:p14="http://schemas.microsoft.com/office/powerpoint/2010/main" val="81919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a:t>
            </a:r>
          </a:p>
        </p:txBody>
      </p:sp>
      <p:sp>
        <p:nvSpPr>
          <p:cNvPr id="3" name="Content Placeholder 2"/>
          <p:cNvSpPr>
            <a:spLocks noGrp="1"/>
          </p:cNvSpPr>
          <p:nvPr>
            <p:ph idx="1"/>
          </p:nvPr>
        </p:nvSpPr>
        <p:spPr>
          <a:xfrm>
            <a:off x="677334" y="1780675"/>
            <a:ext cx="8596668" cy="4260688"/>
          </a:xfrm>
        </p:spPr>
        <p:txBody>
          <a:bodyPr/>
          <a:lstStyle/>
          <a:p>
            <a:pPr marL="0" indent="0">
              <a:buNone/>
            </a:pPr>
            <a:r>
              <a:rPr lang="en-US" dirty="0"/>
              <a:t>1. Local area network is a group of computers connected with each other in a small places such as school, hospital, apartment etc.</a:t>
            </a:r>
            <a:br>
              <a:rPr lang="en-US" dirty="0"/>
            </a:br>
            <a:r>
              <a:rPr lang="en-US" dirty="0"/>
              <a:t>2. LAN is secure because there is no outside connection with the local area network thus the data which is shared is safe on the local area network and can’t be accessed outside.</a:t>
            </a:r>
            <a:br>
              <a:rPr lang="en-US" dirty="0"/>
            </a:br>
            <a:r>
              <a:rPr lang="en-US" dirty="0"/>
              <a:t>3. LAN due to their small size are considerably faster, their speed can range anywhere from 100 to 100Mbps.</a:t>
            </a:r>
            <a:br>
              <a:rPr lang="en-US" dirty="0"/>
            </a:br>
            <a:r>
              <a:rPr lang="en-US" dirty="0"/>
              <a:t>4. LANs are not limited to wire connection, there is a new evolution to the LANs that allows local area network to work on a wireless connection.</a:t>
            </a:r>
          </a:p>
        </p:txBody>
      </p:sp>
    </p:spTree>
    <p:extLst>
      <p:ext uri="{BB962C8B-B14F-4D97-AF65-F5344CB8AC3E}">
        <p14:creationId xmlns:p14="http://schemas.microsoft.com/office/powerpoint/2010/main" val="538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2158"/>
          </a:xfrm>
        </p:spPr>
        <p:txBody>
          <a:bodyPr/>
          <a:lstStyle/>
          <a:p>
            <a:r>
              <a:rPr lang="en-US" b="1" dirty="0"/>
              <a:t>2. Metropolitan Area Network(MAN)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8304" y="1453062"/>
            <a:ext cx="8277727" cy="4863517"/>
          </a:xfrm>
        </p:spPr>
      </p:pic>
    </p:spTree>
    <p:extLst>
      <p:ext uri="{BB962C8B-B14F-4D97-AF65-F5344CB8AC3E}">
        <p14:creationId xmlns:p14="http://schemas.microsoft.com/office/powerpoint/2010/main" val="774518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38726"/>
          </a:xfrm>
        </p:spPr>
        <p:txBody>
          <a:bodyPr/>
          <a:lstStyle/>
          <a:p>
            <a:r>
              <a:rPr lang="en-US" b="1" dirty="0"/>
              <a:t>MAN</a:t>
            </a:r>
            <a:endParaRPr lang="en-US" dirty="0"/>
          </a:p>
        </p:txBody>
      </p:sp>
      <p:sp>
        <p:nvSpPr>
          <p:cNvPr id="3" name="Content Placeholder 2"/>
          <p:cNvSpPr>
            <a:spLocks noGrp="1"/>
          </p:cNvSpPr>
          <p:nvPr>
            <p:ph idx="1"/>
          </p:nvPr>
        </p:nvSpPr>
        <p:spPr>
          <a:xfrm>
            <a:off x="557018" y="1648326"/>
            <a:ext cx="8596668" cy="4969042"/>
          </a:xfrm>
        </p:spPr>
        <p:txBody>
          <a:bodyPr/>
          <a:lstStyle/>
          <a:p>
            <a:r>
              <a:rPr lang="en-US" dirty="0"/>
              <a:t>MAN network covers larger area by connections LANs to a larger network of computers. </a:t>
            </a:r>
          </a:p>
          <a:p>
            <a:r>
              <a:rPr lang="en-US" dirty="0"/>
              <a:t>In Metropolitan area network various Local area networks are connected with each other through telephone lines. </a:t>
            </a:r>
          </a:p>
          <a:p>
            <a:r>
              <a:rPr lang="en-US" dirty="0"/>
              <a:t>The size of the Metropolitan area network is larger than LANs and smaller than WANs(wide area networks), a MANs covers the larger area of a city or town.</a:t>
            </a:r>
          </a:p>
          <a:p>
            <a:pPr marL="0" indent="0">
              <a:buNone/>
            </a:pPr>
            <a:r>
              <a:rPr lang="en-US" dirty="0"/>
              <a:t>Uses Of Metropolitan Area Network:</a:t>
            </a:r>
          </a:p>
          <a:p>
            <a:r>
              <a:rPr lang="en-US" dirty="0"/>
              <a:t>MAN is used in communication between the banks in a city.</a:t>
            </a:r>
          </a:p>
          <a:p>
            <a:r>
              <a:rPr lang="en-US" dirty="0"/>
              <a:t>It can be used in an Airline Reservation.</a:t>
            </a:r>
          </a:p>
          <a:p>
            <a:r>
              <a:rPr lang="en-US" dirty="0"/>
              <a:t>It can be used in a college within a city.</a:t>
            </a:r>
          </a:p>
          <a:p>
            <a:r>
              <a:rPr lang="en-US" dirty="0"/>
              <a:t>It can also be used for communication in the military.</a:t>
            </a:r>
          </a:p>
          <a:p>
            <a:endParaRPr lang="en-US" dirty="0"/>
          </a:p>
        </p:txBody>
      </p:sp>
    </p:spTree>
    <p:extLst>
      <p:ext uri="{BB962C8B-B14F-4D97-AF65-F5344CB8AC3E}">
        <p14:creationId xmlns:p14="http://schemas.microsoft.com/office/powerpoint/2010/main" val="206246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2158"/>
          </a:xfrm>
        </p:spPr>
        <p:txBody>
          <a:bodyPr/>
          <a:lstStyle/>
          <a:p>
            <a:r>
              <a:rPr lang="en-US" b="1" dirty="0"/>
              <a:t>3. Wide area network</a:t>
            </a:r>
            <a:r>
              <a:rPr lang="en-US" dirty="0"/>
              <a:t>(WAN)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6772" y="1431757"/>
            <a:ext cx="8291900" cy="5173579"/>
          </a:xfrm>
        </p:spPr>
      </p:pic>
    </p:spTree>
    <p:extLst>
      <p:ext uri="{BB962C8B-B14F-4D97-AF65-F5344CB8AC3E}">
        <p14:creationId xmlns:p14="http://schemas.microsoft.com/office/powerpoint/2010/main" val="1996509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5063"/>
            <a:ext cx="8596668" cy="882316"/>
          </a:xfrm>
        </p:spPr>
        <p:txBody>
          <a:bodyPr/>
          <a:lstStyle/>
          <a:p>
            <a:r>
              <a:rPr lang="en-US" b="1" dirty="0"/>
              <a:t>WAN</a:t>
            </a:r>
            <a:endParaRPr lang="en-US" dirty="0"/>
          </a:p>
        </p:txBody>
      </p:sp>
      <p:sp>
        <p:nvSpPr>
          <p:cNvPr id="3" name="Content Placeholder 2"/>
          <p:cNvSpPr>
            <a:spLocks noGrp="1"/>
          </p:cNvSpPr>
          <p:nvPr>
            <p:ph idx="1"/>
          </p:nvPr>
        </p:nvSpPr>
        <p:spPr>
          <a:xfrm>
            <a:off x="677334" y="1287380"/>
            <a:ext cx="8596668" cy="5317958"/>
          </a:xfrm>
        </p:spPr>
        <p:txBody>
          <a:bodyPr/>
          <a:lstStyle/>
          <a:p>
            <a:r>
              <a:rPr lang="en-US" dirty="0"/>
              <a:t>Wide area network provides long distance transmission of data. The size of the WAN is larger than LAN and MAN. </a:t>
            </a:r>
          </a:p>
          <a:p>
            <a:r>
              <a:rPr lang="en-US" dirty="0"/>
              <a:t>A WAN can cover country, continent or even a whole world. Internet connection is an example of WAN. </a:t>
            </a:r>
          </a:p>
          <a:p>
            <a:r>
              <a:rPr lang="en-US" dirty="0"/>
              <a:t>Other examples of WAN are mobile broadband connections such as 3G, 4G etc.</a:t>
            </a:r>
          </a:p>
          <a:p>
            <a:pPr marL="0" indent="0">
              <a:buNone/>
            </a:pPr>
            <a:r>
              <a:rPr lang="en-US" dirty="0"/>
              <a:t>Examples Of Wide Area Network:</a:t>
            </a:r>
          </a:p>
          <a:p>
            <a:r>
              <a:rPr lang="en-US" b="1" dirty="0"/>
              <a:t>Mobile Broadband:</a:t>
            </a:r>
            <a:r>
              <a:rPr lang="en-US" dirty="0"/>
              <a:t> A 4G network is widely used across a region or country.</a:t>
            </a:r>
          </a:p>
          <a:p>
            <a:r>
              <a:rPr lang="en-US" b="1" dirty="0"/>
              <a:t>Last mile:</a:t>
            </a:r>
            <a:r>
              <a:rPr lang="en-US" dirty="0"/>
              <a:t> A telecom company is used to provide the internet services to the customers in hundreds of cities by connecting their home with fiber.</a:t>
            </a:r>
          </a:p>
          <a:p>
            <a:r>
              <a:rPr lang="en-US" b="1" dirty="0"/>
              <a:t>Private network:</a:t>
            </a:r>
            <a:r>
              <a:rPr lang="en-US" dirty="0"/>
              <a:t> A bank provides a private network that connects the 44 offices. This network is made by using the telephone leased line provided by the telecom company.</a:t>
            </a:r>
          </a:p>
          <a:p>
            <a:endParaRPr lang="en-US" dirty="0"/>
          </a:p>
        </p:txBody>
      </p:sp>
    </p:spTree>
    <p:extLst>
      <p:ext uri="{BB962C8B-B14F-4D97-AF65-F5344CB8AC3E}">
        <p14:creationId xmlns:p14="http://schemas.microsoft.com/office/powerpoint/2010/main" val="1877634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18411"/>
          </a:xfrm>
        </p:spPr>
        <p:txBody>
          <a:bodyPr/>
          <a:lstStyle/>
          <a:p>
            <a:r>
              <a:rPr lang="en-US" dirty="0"/>
              <a:t>Introduction</a:t>
            </a:r>
          </a:p>
        </p:txBody>
      </p:sp>
      <p:sp>
        <p:nvSpPr>
          <p:cNvPr id="3" name="Content Placeholder 2"/>
          <p:cNvSpPr>
            <a:spLocks noGrp="1"/>
          </p:cNvSpPr>
          <p:nvPr>
            <p:ph idx="1"/>
          </p:nvPr>
        </p:nvSpPr>
        <p:spPr/>
        <p:txBody>
          <a:bodyPr/>
          <a:lstStyle/>
          <a:p>
            <a:r>
              <a:rPr lang="en-US" b="1" dirty="0"/>
              <a:t>Computer Network</a:t>
            </a:r>
            <a:r>
              <a:rPr lang="en-US" dirty="0"/>
              <a:t> is a group of computers interconnected with each other through wires, optical fibers or optical links so that various devices can interact with each other through a network.</a:t>
            </a:r>
          </a:p>
          <a:p>
            <a:r>
              <a:rPr lang="en-US" dirty="0"/>
              <a:t>The purpose of having computer network is to send and receive data stored in other devices over the network. </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807" y="3946124"/>
            <a:ext cx="5996888" cy="2334360"/>
          </a:xfrm>
          <a:prstGeom prst="rect">
            <a:avLst/>
          </a:prstGeom>
        </p:spPr>
      </p:pic>
    </p:spTree>
    <p:extLst>
      <p:ext uri="{BB962C8B-B14F-4D97-AF65-F5344CB8AC3E}">
        <p14:creationId xmlns:p14="http://schemas.microsoft.com/office/powerpoint/2010/main" val="3117153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8253"/>
          </a:xfrm>
        </p:spPr>
        <p:txBody>
          <a:bodyPr/>
          <a:lstStyle/>
          <a:p>
            <a:r>
              <a:rPr lang="en-US" dirty="0"/>
              <a:t>4. Personal Area Network(PAN)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7778" y="1795783"/>
            <a:ext cx="6104147" cy="4183912"/>
          </a:xfrm>
        </p:spPr>
      </p:pic>
    </p:spTree>
    <p:extLst>
      <p:ext uri="{BB962C8B-B14F-4D97-AF65-F5344CB8AC3E}">
        <p14:creationId xmlns:p14="http://schemas.microsoft.com/office/powerpoint/2010/main" val="328563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02632"/>
          </a:xfrm>
        </p:spPr>
        <p:txBody>
          <a:bodyPr/>
          <a:lstStyle/>
          <a:p>
            <a:r>
              <a:rPr lang="en-US" dirty="0"/>
              <a:t>PAN</a:t>
            </a:r>
          </a:p>
        </p:txBody>
      </p:sp>
      <p:sp>
        <p:nvSpPr>
          <p:cNvPr id="3" name="Content Placeholder 2"/>
          <p:cNvSpPr>
            <a:spLocks noGrp="1"/>
          </p:cNvSpPr>
          <p:nvPr>
            <p:ph idx="1"/>
          </p:nvPr>
        </p:nvSpPr>
        <p:spPr>
          <a:xfrm>
            <a:off x="677334" y="1612233"/>
            <a:ext cx="8596668" cy="4429130"/>
          </a:xfrm>
        </p:spPr>
        <p:txBody>
          <a:bodyPr/>
          <a:lstStyle/>
          <a:p>
            <a:r>
              <a:rPr lang="en-US" dirty="0"/>
              <a:t>Personal Area Network is a network arranged within an individual person, typically within a range of 10 meters.</a:t>
            </a:r>
          </a:p>
          <a:p>
            <a:r>
              <a:rPr lang="en-US" dirty="0"/>
              <a:t>Personal Area Network is used for connecting the computer devices of personal use is known as Personal Area Network.</a:t>
            </a:r>
          </a:p>
          <a:p>
            <a:r>
              <a:rPr lang="en-US" b="1" dirty="0"/>
              <a:t>Thomas Zimmerman</a:t>
            </a:r>
            <a:r>
              <a:rPr lang="en-US" dirty="0"/>
              <a:t> was the first research scientist to bring the idea of the Personal Area Network.</a:t>
            </a:r>
          </a:p>
          <a:p>
            <a:r>
              <a:rPr lang="en-US" dirty="0"/>
              <a:t>Personal Area Network covers an area of </a:t>
            </a:r>
            <a:r>
              <a:rPr lang="en-US" b="1" dirty="0"/>
              <a:t>30 feet</a:t>
            </a:r>
            <a:r>
              <a:rPr lang="en-US" dirty="0"/>
              <a:t>.</a:t>
            </a:r>
          </a:p>
          <a:p>
            <a:r>
              <a:rPr lang="en-US" dirty="0"/>
              <a:t>Personal computer devices that are used to develop the personal area network are the laptop, mobile phones, media player and play stations.</a:t>
            </a:r>
          </a:p>
        </p:txBody>
      </p:sp>
    </p:spTree>
    <p:extLst>
      <p:ext uri="{BB962C8B-B14F-4D97-AF65-F5344CB8AC3E}">
        <p14:creationId xmlns:p14="http://schemas.microsoft.com/office/powerpoint/2010/main" val="889972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4189"/>
          </a:xfrm>
        </p:spPr>
        <p:txBody>
          <a:bodyPr>
            <a:normAutofit fontScale="90000"/>
          </a:bodyPr>
          <a:lstStyle/>
          <a:p>
            <a:r>
              <a:rPr lang="en-US" dirty="0"/>
              <a:t>Internetwork</a:t>
            </a:r>
            <a:br>
              <a:rPr lang="en-US" dirty="0"/>
            </a:br>
            <a:endParaRPr lang="en-US" dirty="0"/>
          </a:p>
        </p:txBody>
      </p:sp>
      <p:sp>
        <p:nvSpPr>
          <p:cNvPr id="3" name="Content Placeholder 2"/>
          <p:cNvSpPr>
            <a:spLocks noGrp="1"/>
          </p:cNvSpPr>
          <p:nvPr>
            <p:ph idx="1"/>
          </p:nvPr>
        </p:nvSpPr>
        <p:spPr>
          <a:xfrm>
            <a:off x="677334" y="1443789"/>
            <a:ext cx="8596668" cy="4597573"/>
          </a:xfrm>
        </p:spPr>
        <p:txBody>
          <a:bodyPr>
            <a:normAutofit/>
          </a:bodyPr>
          <a:lstStyle/>
          <a:p>
            <a:r>
              <a:rPr lang="en-US" dirty="0"/>
              <a:t>An internetwork is defined as two or more computer network LANs or WAN or computer network segments are connected using devices, and they are configured by a local addressing scheme. This process is known as </a:t>
            </a:r>
            <a:r>
              <a:rPr lang="en-US" b="1" dirty="0"/>
              <a:t>internetworking</a:t>
            </a:r>
            <a:r>
              <a:rPr lang="en-US" dirty="0"/>
              <a:t>.</a:t>
            </a:r>
          </a:p>
          <a:p>
            <a:r>
              <a:rPr lang="en-US" dirty="0"/>
              <a:t>An interconnection between public, private, commercial, industrial, or government computer networks can also be defined as </a:t>
            </a:r>
            <a:r>
              <a:rPr lang="en-US" b="1" dirty="0"/>
              <a:t>internetworking</a:t>
            </a:r>
            <a:r>
              <a:rPr lang="en-US" dirty="0"/>
              <a:t>.</a:t>
            </a:r>
          </a:p>
          <a:p>
            <a:r>
              <a:rPr lang="en-US" dirty="0"/>
              <a:t>An internetworking uses the </a:t>
            </a:r>
            <a:r>
              <a:rPr lang="en-US" b="1" dirty="0"/>
              <a:t>internet protocol</a:t>
            </a:r>
            <a:r>
              <a:rPr lang="en-US" dirty="0"/>
              <a:t>.</a:t>
            </a:r>
          </a:p>
          <a:p>
            <a:r>
              <a:rPr lang="en-US" dirty="0"/>
              <a:t>The reference model used for internetworking is </a:t>
            </a:r>
            <a:r>
              <a:rPr lang="en-US" b="1" dirty="0"/>
              <a:t>Open System Interconnection(OSI)</a:t>
            </a:r>
            <a:r>
              <a:rPr lang="en-US" dirty="0"/>
              <a:t>.</a:t>
            </a:r>
          </a:p>
          <a:p>
            <a:pPr marL="0" indent="0">
              <a:buNone/>
            </a:pPr>
            <a:r>
              <a:rPr lang="en-US" dirty="0"/>
              <a:t>Types Of Internetwork:</a:t>
            </a:r>
          </a:p>
          <a:p>
            <a:pPr marL="0" indent="0">
              <a:buNone/>
            </a:pPr>
            <a:r>
              <a:rPr lang="en-US" dirty="0"/>
              <a:t>1. </a:t>
            </a:r>
            <a:r>
              <a:rPr lang="en-US" b="1" dirty="0"/>
              <a:t>Extranet</a:t>
            </a:r>
          </a:p>
          <a:p>
            <a:pPr marL="0" indent="0">
              <a:buNone/>
            </a:pPr>
            <a:r>
              <a:rPr lang="en-US" dirty="0"/>
              <a:t>2. </a:t>
            </a:r>
            <a:r>
              <a:rPr lang="en-US" b="1" dirty="0"/>
              <a:t>Intranet</a:t>
            </a:r>
            <a:endParaRPr lang="en-US" dirty="0"/>
          </a:p>
        </p:txBody>
      </p:sp>
    </p:spTree>
    <p:extLst>
      <p:ext uri="{BB962C8B-B14F-4D97-AF65-F5344CB8AC3E}">
        <p14:creationId xmlns:p14="http://schemas.microsoft.com/office/powerpoint/2010/main" val="1370650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6221"/>
          </a:xfrm>
        </p:spPr>
        <p:txBody>
          <a:bodyPr/>
          <a:lstStyle/>
          <a:p>
            <a:r>
              <a:rPr lang="en-US" b="1" dirty="0"/>
              <a:t>Network Software</a:t>
            </a:r>
            <a:endParaRPr lang="en-US" dirty="0"/>
          </a:p>
        </p:txBody>
      </p:sp>
      <p:sp>
        <p:nvSpPr>
          <p:cNvPr id="3" name="Content Placeholder 2"/>
          <p:cNvSpPr>
            <a:spLocks noGrp="1"/>
          </p:cNvSpPr>
          <p:nvPr>
            <p:ph idx="1"/>
          </p:nvPr>
        </p:nvSpPr>
        <p:spPr>
          <a:xfrm>
            <a:off x="677334" y="1455821"/>
            <a:ext cx="8596668" cy="5029200"/>
          </a:xfrm>
        </p:spPr>
        <p:txBody>
          <a:bodyPr>
            <a:normAutofit/>
          </a:bodyPr>
          <a:lstStyle/>
          <a:p>
            <a:r>
              <a:rPr lang="en-US" dirty="0"/>
              <a:t>Network software encompasses a broad range of software used for design, implementation, and operation and monitoring of computer networks.</a:t>
            </a:r>
          </a:p>
          <a:p>
            <a:r>
              <a:rPr lang="en-US" dirty="0"/>
              <a:t>Traditional networks were hardware based with software embedded. With the advent of Software – Defined Networking (SDN), software is separated from the hardware thus making it more adaptable to the ever-changing nature of the computer network.</a:t>
            </a:r>
          </a:p>
          <a:p>
            <a:pPr marL="0" indent="0">
              <a:buNone/>
            </a:pPr>
            <a:r>
              <a:rPr lang="en-US" b="1" dirty="0"/>
              <a:t>Functions of Network Software</a:t>
            </a:r>
          </a:p>
          <a:p>
            <a:r>
              <a:rPr lang="en-US" dirty="0"/>
              <a:t>Helps to set up and install computer networks</a:t>
            </a:r>
          </a:p>
          <a:p>
            <a:r>
              <a:rPr lang="en-US" dirty="0"/>
              <a:t>Enables users to have access to network resources in a seamless manner</a:t>
            </a:r>
          </a:p>
          <a:p>
            <a:r>
              <a:rPr lang="en-US" dirty="0"/>
              <a:t>Allows administrations to add or remove users from the network</a:t>
            </a:r>
          </a:p>
          <a:p>
            <a:r>
              <a:rPr lang="en-US" dirty="0"/>
              <a:t>Helps to define locations of data storage and allows users to access that data</a:t>
            </a:r>
          </a:p>
          <a:p>
            <a:r>
              <a:rPr lang="en-US" dirty="0"/>
              <a:t>Helps administrators and security system to protect the network from data breaches, unauthorized access and attacks on a network</a:t>
            </a:r>
          </a:p>
          <a:p>
            <a:r>
              <a:rPr lang="en-US" dirty="0"/>
              <a:t>Enables network virtualizations</a:t>
            </a:r>
          </a:p>
          <a:p>
            <a:endParaRPr lang="en-US" dirty="0"/>
          </a:p>
        </p:txBody>
      </p:sp>
    </p:spTree>
    <p:extLst>
      <p:ext uri="{BB962C8B-B14F-4D97-AF65-F5344CB8AC3E}">
        <p14:creationId xmlns:p14="http://schemas.microsoft.com/office/powerpoint/2010/main" val="3219821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8253"/>
          </a:xfrm>
        </p:spPr>
        <p:txBody>
          <a:bodyPr/>
          <a:lstStyle/>
          <a:p>
            <a:r>
              <a:rPr lang="en-US" dirty="0"/>
              <a:t>Continue…</a:t>
            </a:r>
          </a:p>
        </p:txBody>
      </p:sp>
      <p:sp>
        <p:nvSpPr>
          <p:cNvPr id="5" name="Content Placeholder 4"/>
          <p:cNvSpPr>
            <a:spLocks noGrp="1"/>
          </p:cNvSpPr>
          <p:nvPr>
            <p:ph idx="1"/>
          </p:nvPr>
        </p:nvSpPr>
        <p:spPr>
          <a:xfrm>
            <a:off x="677334" y="1467853"/>
            <a:ext cx="8596668" cy="4573509"/>
          </a:xfrm>
        </p:spPr>
        <p:txBody>
          <a:bodyPr/>
          <a:lstStyle/>
          <a:p>
            <a:pPr marL="0" indent="0">
              <a:buNone/>
            </a:pPr>
            <a:r>
              <a:rPr lang="en-US" b="1" dirty="0"/>
              <a:t>SDN Framework</a:t>
            </a:r>
          </a:p>
          <a:p>
            <a:r>
              <a:rPr lang="en-US" dirty="0"/>
              <a:t>The Software Defined Networking framework has three layers as depicted in the following diagram −</a:t>
            </a:r>
          </a:p>
          <a:p>
            <a:pPr marL="0" indent="0">
              <a:buNone/>
            </a:pPr>
            <a:br>
              <a:rPr lang="en-US" dirty="0"/>
            </a:b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78" y="2712368"/>
            <a:ext cx="7493669" cy="3748590"/>
          </a:xfrm>
          <a:prstGeom prst="rect">
            <a:avLst/>
          </a:prstGeom>
        </p:spPr>
      </p:pic>
    </p:spTree>
    <p:extLst>
      <p:ext uri="{BB962C8B-B14F-4D97-AF65-F5344CB8AC3E}">
        <p14:creationId xmlns:p14="http://schemas.microsoft.com/office/powerpoint/2010/main" val="3999140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p>
        </p:txBody>
      </p:sp>
      <p:sp>
        <p:nvSpPr>
          <p:cNvPr id="3" name="Content Placeholder 2"/>
          <p:cNvSpPr>
            <a:spLocks noGrp="1"/>
          </p:cNvSpPr>
          <p:nvPr>
            <p:ph idx="1"/>
          </p:nvPr>
        </p:nvSpPr>
        <p:spPr>
          <a:xfrm>
            <a:off x="677334" y="1534947"/>
            <a:ext cx="8596668" cy="4396621"/>
          </a:xfrm>
        </p:spPr>
        <p:txBody>
          <a:bodyPr/>
          <a:lstStyle/>
          <a:p>
            <a:r>
              <a:rPr lang="en-US" b="1" dirty="0"/>
              <a:t>APPLICATION LAYER</a:t>
            </a:r>
            <a:r>
              <a:rPr lang="en-US" dirty="0"/>
              <a:t> − SDN applications reside in the Application Layer. The applications convey their needs for resources and services to the control layer through APIs.</a:t>
            </a:r>
          </a:p>
          <a:p>
            <a:r>
              <a:rPr lang="en-US" b="1" dirty="0"/>
              <a:t>CONTROL LAYER</a:t>
            </a:r>
            <a:r>
              <a:rPr lang="en-US" dirty="0"/>
              <a:t> − The Network Control Software, bundled into the Network Operating System, lies in this layer. It provides an abstract view of the underlying network infrastructure. It receives the requirements of the SDN applications and relays them to the network components.</a:t>
            </a:r>
          </a:p>
          <a:p>
            <a:r>
              <a:rPr lang="en-US" b="1" dirty="0"/>
              <a:t>INFRASTRUCTURE LAYER</a:t>
            </a:r>
            <a:r>
              <a:rPr lang="en-US" dirty="0"/>
              <a:t> − Also called the Data Plane Layer, this layer contains the actual network components. The network devices reside in this layer that shows their network capabilities through the Control to data-Plane Interface.</a:t>
            </a:r>
          </a:p>
        </p:txBody>
      </p:sp>
    </p:spTree>
    <p:extLst>
      <p:ext uri="{BB962C8B-B14F-4D97-AF65-F5344CB8AC3E}">
        <p14:creationId xmlns:p14="http://schemas.microsoft.com/office/powerpoint/2010/main" val="33439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14663"/>
          </a:xfrm>
        </p:spPr>
        <p:txBody>
          <a:bodyPr/>
          <a:lstStyle/>
          <a:p>
            <a:r>
              <a:rPr lang="en-US" dirty="0"/>
              <a:t>Protocol and Protocol Hierarchies</a:t>
            </a:r>
          </a:p>
        </p:txBody>
      </p:sp>
      <p:sp>
        <p:nvSpPr>
          <p:cNvPr id="3" name="Content Placeholder 2"/>
          <p:cNvSpPr>
            <a:spLocks noGrp="1"/>
          </p:cNvSpPr>
          <p:nvPr>
            <p:ph idx="1"/>
          </p:nvPr>
        </p:nvSpPr>
        <p:spPr/>
        <p:txBody>
          <a:bodyPr/>
          <a:lstStyle/>
          <a:p>
            <a:pPr marL="0" indent="0">
              <a:buNone/>
            </a:pPr>
            <a:r>
              <a:rPr lang="en-US" b="1" dirty="0"/>
              <a:t>Protocol:</a:t>
            </a:r>
            <a:endParaRPr lang="en-US" dirty="0"/>
          </a:p>
          <a:p>
            <a:r>
              <a:rPr lang="en-US" dirty="0"/>
              <a:t>A protocol is a set of rules and conventions agreed upon and followed by the communicating entities for data communication. A protocol outlines the what, how and when of a communication.</a:t>
            </a:r>
          </a:p>
          <a:p>
            <a:pPr marL="0" indent="0">
              <a:buNone/>
            </a:pPr>
            <a:r>
              <a:rPr lang="en-US" dirty="0"/>
              <a:t>The three aspects of a protocol are −</a:t>
            </a:r>
          </a:p>
          <a:p>
            <a:r>
              <a:rPr lang="en-US" b="1" dirty="0"/>
              <a:t>Syntax</a:t>
            </a:r>
            <a:r>
              <a:rPr lang="en-US" dirty="0"/>
              <a:t> : It defines the format of data that is to be sent or received.</a:t>
            </a:r>
          </a:p>
          <a:p>
            <a:r>
              <a:rPr lang="en-US" b="1" dirty="0"/>
              <a:t>Semantics</a:t>
            </a:r>
            <a:r>
              <a:rPr lang="en-US" dirty="0"/>
              <a:t> : It defines the meaning of each section of bits that are transferred.</a:t>
            </a:r>
          </a:p>
          <a:p>
            <a:r>
              <a:rPr lang="en-US" b="1" dirty="0"/>
              <a:t>Timings</a:t>
            </a:r>
            <a:r>
              <a:rPr lang="en-US" dirty="0"/>
              <a:t> : It defines the time at which data is transferred as well as the speed at which it is transferred.</a:t>
            </a:r>
          </a:p>
          <a:p>
            <a:endParaRPr lang="en-US" b="1" dirty="0"/>
          </a:p>
        </p:txBody>
      </p:sp>
    </p:spTree>
    <p:extLst>
      <p:ext uri="{BB962C8B-B14F-4D97-AF65-F5344CB8AC3E}">
        <p14:creationId xmlns:p14="http://schemas.microsoft.com/office/powerpoint/2010/main" val="162355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6221"/>
          </a:xfrm>
        </p:spPr>
        <p:txBody>
          <a:bodyPr/>
          <a:lstStyle/>
          <a:p>
            <a:r>
              <a:rPr lang="en-US" b="1" dirty="0"/>
              <a:t>Protocol Hierarchies</a:t>
            </a:r>
            <a:endParaRPr lang="en-US" dirty="0"/>
          </a:p>
        </p:txBody>
      </p:sp>
      <p:sp>
        <p:nvSpPr>
          <p:cNvPr id="3" name="Content Placeholder 2"/>
          <p:cNvSpPr>
            <a:spLocks noGrp="1"/>
          </p:cNvSpPr>
          <p:nvPr>
            <p:ph idx="1"/>
          </p:nvPr>
        </p:nvSpPr>
        <p:spPr>
          <a:xfrm>
            <a:off x="677334" y="1564105"/>
            <a:ext cx="8596668" cy="4477257"/>
          </a:xfrm>
        </p:spPr>
        <p:txBody>
          <a:bodyPr/>
          <a:lstStyle/>
          <a:p>
            <a:r>
              <a:rPr lang="en-US" dirty="0"/>
              <a:t>Generally, Computer networks are comprised of or contain a large number of pieces of hardware and software. To just simplify network design, various networks are organized and arranged as a stack of layers of hardware and software, one on top of another. </a:t>
            </a:r>
          </a:p>
          <a:p>
            <a:r>
              <a:rPr lang="en-US" dirty="0"/>
              <a:t>The number, name, content, and function of each layer might vary and can be different from one network to another. </a:t>
            </a:r>
          </a:p>
          <a:p>
            <a:r>
              <a:rPr lang="en-US" dirty="0"/>
              <a:t>The main purpose of each of layers is just to offer and provide services to higher layers that are present. Each and every layer has some particular task or function. In programming, this concept is very common. </a:t>
            </a:r>
          </a:p>
          <a:p>
            <a:r>
              <a:rPr lang="en-US" dirty="0"/>
              <a:t>The networks are organized and arranged as different layers or levels simply to reduce and minimize complexity of design of network software.</a:t>
            </a:r>
          </a:p>
        </p:txBody>
      </p:sp>
    </p:spTree>
    <p:extLst>
      <p:ext uri="{BB962C8B-B14F-4D97-AF65-F5344CB8AC3E}">
        <p14:creationId xmlns:p14="http://schemas.microsoft.com/office/powerpoint/2010/main" val="2098587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b="12414"/>
          <a:stretch/>
        </p:blipFill>
        <p:spPr>
          <a:xfrm>
            <a:off x="1004754" y="1641642"/>
            <a:ext cx="8000617" cy="3856790"/>
          </a:xfrm>
        </p:spPr>
      </p:pic>
    </p:spTree>
    <p:extLst>
      <p:ext uri="{BB962C8B-B14F-4D97-AF65-F5344CB8AC3E}">
        <p14:creationId xmlns:p14="http://schemas.microsoft.com/office/powerpoint/2010/main" val="520311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0284"/>
          </a:xfrm>
        </p:spPr>
        <p:txBody>
          <a:bodyPr/>
          <a:lstStyle/>
          <a:p>
            <a:r>
              <a:rPr lang="en-US" dirty="0"/>
              <a:t>Continue…</a:t>
            </a:r>
          </a:p>
        </p:txBody>
      </p:sp>
      <p:sp>
        <p:nvSpPr>
          <p:cNvPr id="3" name="Content Placeholder 2"/>
          <p:cNvSpPr>
            <a:spLocks noGrp="1"/>
          </p:cNvSpPr>
          <p:nvPr>
            <p:ph idx="1"/>
          </p:nvPr>
        </p:nvSpPr>
        <p:spPr>
          <a:xfrm>
            <a:off x="677334" y="1371601"/>
            <a:ext cx="8596668" cy="4669762"/>
          </a:xfrm>
        </p:spPr>
        <p:txBody>
          <a:bodyPr/>
          <a:lstStyle/>
          <a:p>
            <a:r>
              <a:rPr lang="en-US" dirty="0"/>
              <a:t>The following figure illustrates a four-layer network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150" y="1952876"/>
            <a:ext cx="5963903" cy="4363704"/>
          </a:xfrm>
          <a:prstGeom prst="rect">
            <a:avLst/>
          </a:prstGeom>
        </p:spPr>
      </p:pic>
    </p:spTree>
    <p:extLst>
      <p:ext uri="{BB962C8B-B14F-4D97-AF65-F5344CB8AC3E}">
        <p14:creationId xmlns:p14="http://schemas.microsoft.com/office/powerpoint/2010/main" val="1107930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26695"/>
          </a:xfrm>
        </p:spPr>
        <p:txBody>
          <a:bodyPr/>
          <a:lstStyle/>
          <a:p>
            <a:r>
              <a:rPr lang="en-US" dirty="0"/>
              <a:t>Continue…</a:t>
            </a:r>
          </a:p>
        </p:txBody>
      </p:sp>
      <p:sp>
        <p:nvSpPr>
          <p:cNvPr id="3" name="Content Placeholder 2"/>
          <p:cNvSpPr>
            <a:spLocks noGrp="1"/>
          </p:cNvSpPr>
          <p:nvPr>
            <p:ph idx="1"/>
          </p:nvPr>
        </p:nvSpPr>
        <p:spPr>
          <a:xfrm>
            <a:off x="677334" y="1636295"/>
            <a:ext cx="8863708" cy="4405067"/>
          </a:xfrm>
        </p:spPr>
        <p:txBody>
          <a:bodyPr/>
          <a:lstStyle/>
          <a:p>
            <a:r>
              <a:rPr lang="en-US" b="1" dirty="0"/>
              <a:t>Message</a:t>
            </a:r>
            <a:r>
              <a:rPr lang="en-US" dirty="0"/>
              <a:t>: It is the data or information which needs to be transferred from one device to another device over a computer network.</a:t>
            </a:r>
          </a:p>
          <a:p>
            <a:r>
              <a:rPr lang="en-US" b="1" dirty="0"/>
              <a:t>Sender</a:t>
            </a:r>
            <a:r>
              <a:rPr lang="en-US" dirty="0"/>
              <a:t>: Sender is the device that has the data and needs to send the data to other device connected to the network.</a:t>
            </a:r>
          </a:p>
          <a:p>
            <a:r>
              <a:rPr lang="en-US" b="1" dirty="0"/>
              <a:t>Receiver</a:t>
            </a:r>
            <a:r>
              <a:rPr lang="en-US" dirty="0"/>
              <a:t>: A receiver is the device which is expecting the data from other device on the network.</a:t>
            </a:r>
          </a:p>
          <a:p>
            <a:r>
              <a:rPr lang="en-US" b="1" dirty="0"/>
              <a:t>Transmission media:</a:t>
            </a:r>
            <a:r>
              <a:rPr lang="en-US" dirty="0"/>
              <a:t> In order to transfer data from one device to another device we need a transmission media such as wires, cables, radio waves etc.</a:t>
            </a:r>
          </a:p>
          <a:p>
            <a:r>
              <a:rPr lang="en-US" b="1" dirty="0"/>
              <a:t>Protocol</a:t>
            </a:r>
            <a:r>
              <a:rPr lang="en-US" dirty="0"/>
              <a:t>: A protocol is a set of rules that are agreed by both sender and receiver, without a protocol two devices can be connected to each other but they cannot communicate. In order to establish a reliable communication or data sharing between two different devices we need set of rules that are called protocol.</a:t>
            </a:r>
          </a:p>
        </p:txBody>
      </p:sp>
    </p:spTree>
    <p:extLst>
      <p:ext uri="{BB962C8B-B14F-4D97-AF65-F5344CB8AC3E}">
        <p14:creationId xmlns:p14="http://schemas.microsoft.com/office/powerpoint/2010/main" val="2498032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9968"/>
          </a:xfrm>
        </p:spPr>
        <p:txBody>
          <a:bodyPr/>
          <a:lstStyle/>
          <a:p>
            <a:r>
              <a:rPr lang="en-US" dirty="0"/>
              <a:t>Design Issues for the Layers</a:t>
            </a:r>
          </a:p>
        </p:txBody>
      </p:sp>
      <p:sp>
        <p:nvSpPr>
          <p:cNvPr id="3" name="Content Placeholder 2"/>
          <p:cNvSpPr>
            <a:spLocks noGrp="1"/>
          </p:cNvSpPr>
          <p:nvPr>
            <p:ph idx="1"/>
          </p:nvPr>
        </p:nvSpPr>
        <p:spPr>
          <a:xfrm>
            <a:off x="677334" y="1503947"/>
            <a:ext cx="8596668" cy="4537415"/>
          </a:xfrm>
        </p:spPr>
        <p:txBody>
          <a:bodyPr>
            <a:normAutofit fontScale="92500" lnSpcReduction="10000"/>
          </a:bodyPr>
          <a:lstStyle/>
          <a:p>
            <a:r>
              <a:rPr lang="en-US" dirty="0"/>
              <a:t>A number of design issues exist for the layer to layer approach of computer networks. Some of the main design issues are as follows −</a:t>
            </a:r>
          </a:p>
          <a:p>
            <a:pPr marL="0" indent="0">
              <a:buNone/>
            </a:pPr>
            <a:r>
              <a:rPr lang="en-US" b="1" dirty="0"/>
              <a:t>Reliability:</a:t>
            </a:r>
          </a:p>
          <a:p>
            <a:r>
              <a:rPr lang="en-US" dirty="0"/>
              <a:t>Network channels and components may be unreliable, resulting in loss of bits while data transfer. So, an important design issue is to make sure that the information transferred is not distorted.</a:t>
            </a:r>
          </a:p>
          <a:p>
            <a:pPr marL="0" indent="0">
              <a:buNone/>
            </a:pPr>
            <a:r>
              <a:rPr lang="en-US" b="1" dirty="0"/>
              <a:t>Scalability:</a:t>
            </a:r>
          </a:p>
          <a:p>
            <a:r>
              <a:rPr lang="en-US" dirty="0"/>
              <a:t>Networks are continuously evolving. The sizes are continually increasing leading to congestion. Also, when new technologies are applied to the added components, it may lead to incompatibility issues. Hence, the design should be done so that the networks are scalable and can accommodate such additions and alterations.</a:t>
            </a:r>
          </a:p>
          <a:p>
            <a:pPr marL="0" indent="0">
              <a:buNone/>
            </a:pPr>
            <a:r>
              <a:rPr lang="en-US" b="1" dirty="0"/>
              <a:t>Addressing:</a:t>
            </a:r>
          </a:p>
          <a:p>
            <a:r>
              <a:rPr lang="en-US" dirty="0"/>
              <a:t>At a particular time, innumerable messages are being transferred between large numbers of computers. So, a naming or addressing system should exist so that each layer can identify the sender and receivers of each message.</a:t>
            </a:r>
          </a:p>
          <a:p>
            <a:endParaRPr lang="en-US" dirty="0"/>
          </a:p>
        </p:txBody>
      </p:sp>
    </p:spTree>
    <p:extLst>
      <p:ext uri="{BB962C8B-B14F-4D97-AF65-F5344CB8AC3E}">
        <p14:creationId xmlns:p14="http://schemas.microsoft.com/office/powerpoint/2010/main" val="1625553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18411"/>
          </a:xfrm>
        </p:spPr>
        <p:txBody>
          <a:bodyPr/>
          <a:lstStyle/>
          <a:p>
            <a:r>
              <a:rPr lang="en-US" dirty="0"/>
              <a:t>Continue…</a:t>
            </a:r>
          </a:p>
        </p:txBody>
      </p:sp>
      <p:sp>
        <p:nvSpPr>
          <p:cNvPr id="3" name="Content Placeholder 2"/>
          <p:cNvSpPr>
            <a:spLocks noGrp="1"/>
          </p:cNvSpPr>
          <p:nvPr>
            <p:ph idx="1"/>
          </p:nvPr>
        </p:nvSpPr>
        <p:spPr>
          <a:xfrm>
            <a:off x="677334" y="1371601"/>
            <a:ext cx="8596668" cy="4669762"/>
          </a:xfrm>
        </p:spPr>
        <p:txBody>
          <a:bodyPr>
            <a:normAutofit lnSpcReduction="10000"/>
          </a:bodyPr>
          <a:lstStyle/>
          <a:p>
            <a:pPr marL="0" indent="0">
              <a:buNone/>
            </a:pPr>
            <a:r>
              <a:rPr lang="en-US" b="1" dirty="0"/>
              <a:t>Error Control:</a:t>
            </a:r>
          </a:p>
          <a:p>
            <a:r>
              <a:rPr lang="en-US" dirty="0"/>
              <a:t>Unreliable channels introduce a number of errors in the data streams that are communicated. So, the layers need to agree upon common error detection and error correction methods so as to protect data packets while they are transferred.</a:t>
            </a:r>
          </a:p>
          <a:p>
            <a:pPr marL="0" indent="0">
              <a:buNone/>
            </a:pPr>
            <a:r>
              <a:rPr lang="en-US" b="1" dirty="0"/>
              <a:t>Flow Control:</a:t>
            </a:r>
          </a:p>
          <a:p>
            <a:r>
              <a:rPr lang="en-US" dirty="0"/>
              <a:t>If the rate at which data is produced by the sender is higher than the rate at which data is received by the receiver, there are chances of overflowing the receiver. So, a proper flow control mechanism needs to be implemented.</a:t>
            </a:r>
          </a:p>
          <a:p>
            <a:pPr marL="0" indent="0">
              <a:buNone/>
            </a:pPr>
            <a:r>
              <a:rPr lang="en-US" b="1" dirty="0"/>
              <a:t>Resource Allocation:</a:t>
            </a:r>
          </a:p>
          <a:p>
            <a:r>
              <a:rPr lang="en-US" dirty="0"/>
              <a:t>Computer networks provide services in the form of network resources to the end users. The main design issue is to allocate and deallocate resources to processes. The allocation/deallocation should occur so that minimal interference among the hosts occurs and there is optimal usage of the resources.</a:t>
            </a:r>
          </a:p>
          <a:p>
            <a:endParaRPr lang="en-US" dirty="0"/>
          </a:p>
        </p:txBody>
      </p:sp>
    </p:spTree>
    <p:extLst>
      <p:ext uri="{BB962C8B-B14F-4D97-AF65-F5344CB8AC3E}">
        <p14:creationId xmlns:p14="http://schemas.microsoft.com/office/powerpoint/2010/main" val="1335737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94347"/>
          </a:xfrm>
        </p:spPr>
        <p:txBody>
          <a:bodyPr/>
          <a:lstStyle/>
          <a:p>
            <a:r>
              <a:rPr lang="en-US" dirty="0"/>
              <a:t>Continue…</a:t>
            </a:r>
          </a:p>
        </p:txBody>
      </p:sp>
      <p:sp>
        <p:nvSpPr>
          <p:cNvPr id="3" name="Content Placeholder 2"/>
          <p:cNvSpPr>
            <a:spLocks noGrp="1"/>
          </p:cNvSpPr>
          <p:nvPr>
            <p:ph idx="1"/>
          </p:nvPr>
        </p:nvSpPr>
        <p:spPr>
          <a:xfrm>
            <a:off x="677334" y="1503947"/>
            <a:ext cx="8596668" cy="4537415"/>
          </a:xfrm>
        </p:spPr>
        <p:txBody>
          <a:bodyPr>
            <a:normAutofit lnSpcReduction="10000"/>
          </a:bodyPr>
          <a:lstStyle/>
          <a:p>
            <a:pPr marL="0" indent="0">
              <a:buNone/>
            </a:pPr>
            <a:r>
              <a:rPr lang="en-US" b="1" dirty="0"/>
              <a:t>Statistical Multiplexing:</a:t>
            </a:r>
          </a:p>
          <a:p>
            <a:r>
              <a:rPr lang="en-US" dirty="0"/>
              <a:t>It is not feasible to allocate a dedicated path for each message while it is being transferred from the source to the destination. So, the data channel needs to be multiplexed, so as to allocate a fraction of the bandwidth or time to each host.</a:t>
            </a:r>
          </a:p>
          <a:p>
            <a:pPr marL="0" indent="0">
              <a:buNone/>
            </a:pPr>
            <a:r>
              <a:rPr lang="en-US" b="1" dirty="0"/>
              <a:t>Routing:</a:t>
            </a:r>
          </a:p>
          <a:p>
            <a:r>
              <a:rPr lang="en-US" dirty="0"/>
              <a:t>There may be multiple paths from the source to the destination. Routing involves choosing an optimal path among all possible paths, in terms of cost and time. There are several routing algorithms that are used in network systems.</a:t>
            </a:r>
          </a:p>
          <a:p>
            <a:pPr marL="0" indent="0">
              <a:buNone/>
            </a:pPr>
            <a:r>
              <a:rPr lang="en-US" b="1" dirty="0"/>
              <a:t>Security:</a:t>
            </a:r>
          </a:p>
          <a:p>
            <a:r>
              <a:rPr lang="en-US" dirty="0"/>
              <a:t>A major factor of data communication is to defend it against threats like eavesdropping and surreptitious alteration of messages. So, there should be adequate mechanisms to prevent unauthorized access to data through authentication and cryptography.</a:t>
            </a:r>
          </a:p>
        </p:txBody>
      </p:sp>
    </p:spTree>
    <p:extLst>
      <p:ext uri="{BB962C8B-B14F-4D97-AF65-F5344CB8AC3E}">
        <p14:creationId xmlns:p14="http://schemas.microsoft.com/office/powerpoint/2010/main" val="4172699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Connection-Oriented and Connectionless Service</a:t>
            </a:r>
          </a:p>
        </p:txBody>
      </p:sp>
      <p:sp>
        <p:nvSpPr>
          <p:cNvPr id="3" name="Content Placeholder 2"/>
          <p:cNvSpPr>
            <a:spLocks noGrp="1"/>
          </p:cNvSpPr>
          <p:nvPr>
            <p:ph idx="1"/>
          </p:nvPr>
        </p:nvSpPr>
        <p:spPr>
          <a:xfrm>
            <a:off x="677334" y="1930401"/>
            <a:ext cx="8596668" cy="4110962"/>
          </a:xfrm>
        </p:spPr>
        <p:txBody>
          <a:bodyPr>
            <a:normAutofit/>
          </a:bodyPr>
          <a:lstStyle/>
          <a:p>
            <a:pPr algn="just"/>
            <a:r>
              <a:rPr lang="en-GB" sz="2400" dirty="0">
                <a:latin typeface="Times New Roman" panose="02020603050405020304" pitchFamily="18" charset="0"/>
                <a:cs typeface="Times New Roman" panose="02020603050405020304" pitchFamily="18" charset="0"/>
              </a:rPr>
              <a:t>Data communication is a telecommunication network to send and receive data between two or more computers over the same or different network. There are two ways to establish a connection before sending data from one device to another, that are </a:t>
            </a:r>
            <a:r>
              <a:rPr lang="en-GB" sz="2400" b="1" dirty="0">
                <a:latin typeface="Times New Roman" panose="02020603050405020304" pitchFamily="18" charset="0"/>
                <a:cs typeface="Times New Roman" panose="02020603050405020304" pitchFamily="18" charset="0"/>
              </a:rPr>
              <a:t>Connection-Oriented</a:t>
            </a:r>
            <a:r>
              <a:rPr lang="en-GB" sz="2400" dirty="0">
                <a:latin typeface="Times New Roman" panose="02020603050405020304" pitchFamily="18" charset="0"/>
                <a:cs typeface="Times New Roman" panose="02020603050405020304" pitchFamily="18" charset="0"/>
              </a:rPr>
              <a:t> and </a:t>
            </a:r>
            <a:r>
              <a:rPr lang="en-GB" sz="2400" b="1" dirty="0">
                <a:latin typeface="Times New Roman" panose="02020603050405020304" pitchFamily="18" charset="0"/>
                <a:cs typeface="Times New Roman" panose="02020603050405020304" pitchFamily="18" charset="0"/>
              </a:rPr>
              <a:t>Connectionless Service</a:t>
            </a:r>
            <a:r>
              <a:rPr lang="en-GB" sz="2400" dirty="0">
                <a:latin typeface="Times New Roman" panose="02020603050405020304" pitchFamily="18" charset="0"/>
                <a:cs typeface="Times New Roman" panose="02020603050405020304" pitchFamily="18" charset="0"/>
              </a:rPr>
              <a:t>. Connection-oriented service involves the creation and termination of the connection for sending the data between two or more devices. In contrast, connectionless service does not require establishing any connection and termination process for transferring the data over a network.</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7595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434" y="190500"/>
            <a:ext cx="8596668" cy="635000"/>
          </a:xfrm>
        </p:spPr>
        <p:txBody>
          <a:bodyPr>
            <a:normAutofit fontScale="90000"/>
          </a:bodyPr>
          <a:lstStyle/>
          <a:p>
            <a:r>
              <a:rPr lang="en-IN" dirty="0"/>
              <a:t>Connection-Oriented Service</a:t>
            </a:r>
          </a:p>
        </p:txBody>
      </p:sp>
      <p:sp>
        <p:nvSpPr>
          <p:cNvPr id="3" name="Content Placeholder 2"/>
          <p:cNvSpPr>
            <a:spLocks noGrp="1"/>
          </p:cNvSpPr>
          <p:nvPr>
            <p:ph idx="1"/>
          </p:nvPr>
        </p:nvSpPr>
        <p:spPr>
          <a:xfrm>
            <a:off x="588434" y="825500"/>
            <a:ext cx="8596668" cy="5765800"/>
          </a:xfrm>
        </p:spPr>
        <p:txBody>
          <a:bodyPr>
            <a:normAutofit/>
          </a:bodyPr>
          <a:lstStyle/>
          <a:p>
            <a:pPr algn="just"/>
            <a:r>
              <a:rPr lang="en-GB" sz="2000" dirty="0">
                <a:latin typeface="Times New Roman" panose="02020603050405020304" pitchFamily="18" charset="0"/>
                <a:cs typeface="Times New Roman" panose="02020603050405020304" pitchFamily="18" charset="0"/>
              </a:rPr>
              <a:t>A connection-oriented service is a network service that was designed and developed after the telephone system. A connection-oriented service is used to create an end to end connection between the sender and the receiver before transmitting the data over the same or different networks. In connection-oriented service, packets are transmitted to the receiver in the same order the sender has sent them. It uses a handshake method that creates a connection between the user and sender for transmitting the data over the network. Hence it is also known as a reliable network service.</a:t>
            </a:r>
            <a:endParaRPr lang="en-IN"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100" y="2995463"/>
            <a:ext cx="4978400" cy="3700611"/>
          </a:xfrm>
          <a:prstGeom prst="rect">
            <a:avLst/>
          </a:prstGeom>
        </p:spPr>
      </p:pic>
    </p:spTree>
    <p:extLst>
      <p:ext uri="{BB962C8B-B14F-4D97-AF65-F5344CB8AC3E}">
        <p14:creationId xmlns:p14="http://schemas.microsoft.com/office/powerpoint/2010/main" val="2935842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2900"/>
            <a:ext cx="8596668" cy="812800"/>
          </a:xfrm>
        </p:spPr>
        <p:txBody>
          <a:bodyPr/>
          <a:lstStyle/>
          <a:p>
            <a:r>
              <a:rPr lang="en-IN" dirty="0"/>
              <a:t>Continue….</a:t>
            </a:r>
          </a:p>
        </p:txBody>
      </p:sp>
      <p:sp>
        <p:nvSpPr>
          <p:cNvPr id="3" name="Content Placeholder 2"/>
          <p:cNvSpPr>
            <a:spLocks noGrp="1"/>
          </p:cNvSpPr>
          <p:nvPr>
            <p:ph idx="1"/>
          </p:nvPr>
        </p:nvSpPr>
        <p:spPr>
          <a:xfrm>
            <a:off x="677334" y="1155700"/>
            <a:ext cx="8961966" cy="5435600"/>
          </a:xfrm>
        </p:spPr>
        <p:txBody>
          <a:bodyPr>
            <a:noAutofit/>
          </a:bodyPr>
          <a:lstStyle/>
          <a:p>
            <a:pPr algn="just"/>
            <a:r>
              <a:rPr lang="en-GB" sz="2000" dirty="0">
                <a:latin typeface="Times New Roman" panose="02020603050405020304" pitchFamily="18" charset="0"/>
                <a:cs typeface="Times New Roman" panose="02020603050405020304" pitchFamily="18" charset="0"/>
              </a:rPr>
              <a:t>Suppose, a sender wants to send data to the receiver. Then, first, the sender sends a request packet to a receiver in the form of an </a:t>
            </a:r>
            <a:r>
              <a:rPr lang="en-GB" sz="2000" b="1" dirty="0">
                <a:latin typeface="Times New Roman" panose="02020603050405020304" pitchFamily="18" charset="0"/>
                <a:cs typeface="Times New Roman" panose="02020603050405020304" pitchFamily="18" charset="0"/>
              </a:rPr>
              <a:t>SYN</a:t>
            </a:r>
            <a:r>
              <a:rPr lang="en-GB" sz="2000" dirty="0">
                <a:latin typeface="Times New Roman" panose="02020603050405020304" pitchFamily="18" charset="0"/>
                <a:cs typeface="Times New Roman" panose="02020603050405020304" pitchFamily="18" charset="0"/>
              </a:rPr>
              <a:t> packet. After that, the receiver responds to the sender's request with an (SYN-ACK) signal/packets. That represents the confirmation is received by the receiver to start the communication between the sender and the receiver. Now a sender can send the message or data to the receiver.</a:t>
            </a:r>
          </a:p>
          <a:p>
            <a:pPr algn="just"/>
            <a:r>
              <a:rPr lang="en-GB" sz="2000" dirty="0">
                <a:latin typeface="Times New Roman" panose="02020603050405020304" pitchFamily="18" charset="0"/>
                <a:cs typeface="Times New Roman" panose="02020603050405020304" pitchFamily="18" charset="0"/>
              </a:rPr>
              <a:t>Similarly, a receiver can respond or send the data to the sender in the form of packets. After successfully exchanging or transmitting data, a sender can terminate the connection by sending a signal to the receiver. In this way, we can say that it is a reliable network service.</a:t>
            </a:r>
          </a:p>
          <a:p>
            <a:pPr algn="just"/>
            <a:r>
              <a:rPr lang="en-GB" sz="2000" dirty="0">
                <a:latin typeface="Times New Roman" panose="02020603050405020304" pitchFamily="18" charset="0"/>
                <a:cs typeface="Times New Roman" panose="02020603050405020304" pitchFamily="18" charset="0"/>
                <a:hlinkClick r:id="rId2"/>
              </a:rPr>
              <a:t>TCP (Transmission Control Protocol)</a:t>
            </a:r>
            <a:r>
              <a:rPr lang="en-GB" sz="2000" dirty="0">
                <a:latin typeface="Times New Roman" panose="02020603050405020304" pitchFamily="18" charset="0"/>
                <a:cs typeface="Times New Roman" panose="02020603050405020304" pitchFamily="18" charset="0"/>
              </a:rPr>
              <a:t> is a connection-oriented protocol that allows communication between two or more computer devices by establishing connections in the same or different networks. It is the most important protocol that uses </a:t>
            </a:r>
            <a:r>
              <a:rPr lang="en-GB" sz="2000" b="1" dirty="0">
                <a:latin typeface="Times New Roman" panose="02020603050405020304" pitchFamily="18" charset="0"/>
                <a:cs typeface="Times New Roman" panose="02020603050405020304" pitchFamily="18" charset="0"/>
              </a:rPr>
              <a:t>internet protocol</a:t>
            </a:r>
            <a:r>
              <a:rPr lang="en-GB" sz="2000" dirty="0">
                <a:latin typeface="Times New Roman" panose="02020603050405020304" pitchFamily="18" charset="0"/>
                <a:cs typeface="Times New Roman" panose="02020603050405020304" pitchFamily="18" charset="0"/>
              </a:rPr>
              <a:t> to transfer the data from one end to another. Hence, it is sometimes referred to as TCP/IP. It ensures that the connection is established and maintained until the data packet is transferring between the sender and receiver is complete.</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2860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7500"/>
            <a:ext cx="8596668" cy="850900"/>
          </a:xfrm>
        </p:spPr>
        <p:txBody>
          <a:bodyPr/>
          <a:lstStyle/>
          <a:p>
            <a:r>
              <a:rPr lang="en-IN" dirty="0"/>
              <a:t>Connectionless Service</a:t>
            </a:r>
          </a:p>
        </p:txBody>
      </p:sp>
      <p:sp>
        <p:nvSpPr>
          <p:cNvPr id="3" name="Content Placeholder 2"/>
          <p:cNvSpPr>
            <a:spLocks noGrp="1"/>
          </p:cNvSpPr>
          <p:nvPr>
            <p:ph idx="1"/>
          </p:nvPr>
        </p:nvSpPr>
        <p:spPr>
          <a:xfrm>
            <a:off x="677334" y="1168400"/>
            <a:ext cx="8596668" cy="5194299"/>
          </a:xfrm>
        </p:spPr>
        <p:txBody>
          <a:bodyPr>
            <a:normAutofit/>
          </a:bodyPr>
          <a:lstStyle/>
          <a:p>
            <a:pPr algn="just"/>
            <a:r>
              <a:rPr lang="en-GB" sz="2000" dirty="0">
                <a:latin typeface="Times New Roman" panose="02020603050405020304" pitchFamily="18" charset="0"/>
                <a:cs typeface="Times New Roman" panose="02020603050405020304" pitchFamily="18" charset="0"/>
              </a:rPr>
              <a:t>A connection is similar to a </a:t>
            </a:r>
            <a:r>
              <a:rPr lang="en-GB" sz="2000" b="1" dirty="0">
                <a:latin typeface="Times New Roman" panose="02020603050405020304" pitchFamily="18" charset="0"/>
                <a:cs typeface="Times New Roman" panose="02020603050405020304" pitchFamily="18" charset="0"/>
              </a:rPr>
              <a:t>postal system</a:t>
            </a:r>
            <a:r>
              <a:rPr lang="en-GB" sz="2000" dirty="0">
                <a:latin typeface="Times New Roman" panose="02020603050405020304" pitchFamily="18" charset="0"/>
                <a:cs typeface="Times New Roman" panose="02020603050405020304" pitchFamily="18" charset="0"/>
              </a:rPr>
              <a:t>, in which each letter takes along different route paths from the source to the destination address. Connectionless service is used in the network system to transfer data from one end to another end without creating any connection. So it does not require establishing a connection before sending the data from the sender to the receiver. It is not a reliable network service because it does not guarantee the transfer of data packets to the receiver, and data packets can be received in any order to the receiver. Therefore we can say that the data packet does not follow a </a:t>
            </a:r>
            <a:r>
              <a:rPr lang="en-GB" sz="2000" b="1" dirty="0">
                <a:latin typeface="Times New Roman" panose="02020603050405020304" pitchFamily="18" charset="0"/>
                <a:cs typeface="Times New Roman" panose="02020603050405020304" pitchFamily="18" charset="0"/>
              </a:rPr>
              <a:t>defined</a:t>
            </a:r>
            <a:r>
              <a:rPr lang="en-GB" sz="2000" dirty="0">
                <a:latin typeface="Times New Roman" panose="02020603050405020304" pitchFamily="18" charset="0"/>
                <a:cs typeface="Times New Roman" panose="02020603050405020304" pitchFamily="18" charset="0"/>
              </a:rPr>
              <a:t> path. In connectionless service, the transmitted data packet is not received by the receiver due to network congestion, and the data may be lost.</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2285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7400"/>
          </a:xfrm>
        </p:spPr>
        <p:txBody>
          <a:bodyPr/>
          <a:lstStyle/>
          <a:p>
            <a:r>
              <a:rPr lang="en-IN" dirty="0"/>
              <a:t>Continue….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4964" y="1397000"/>
            <a:ext cx="5555036" cy="4416254"/>
          </a:xfrm>
        </p:spPr>
      </p:pic>
    </p:spTree>
    <p:extLst>
      <p:ext uri="{BB962C8B-B14F-4D97-AF65-F5344CB8AC3E}">
        <p14:creationId xmlns:p14="http://schemas.microsoft.com/office/powerpoint/2010/main" val="1973523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9300"/>
          </a:xfrm>
        </p:spPr>
        <p:txBody>
          <a:bodyPr/>
          <a:lstStyle/>
          <a:p>
            <a:r>
              <a:rPr lang="en-IN" dirty="0"/>
              <a:t>Continue….</a:t>
            </a:r>
          </a:p>
        </p:txBody>
      </p:sp>
      <p:sp>
        <p:nvSpPr>
          <p:cNvPr id="3" name="Content Placeholder 2"/>
          <p:cNvSpPr>
            <a:spLocks noGrp="1"/>
          </p:cNvSpPr>
          <p:nvPr>
            <p:ph idx="1"/>
          </p:nvPr>
        </p:nvSpPr>
        <p:spPr>
          <a:xfrm>
            <a:off x="677334" y="1612901"/>
            <a:ext cx="8596668" cy="4428462"/>
          </a:xfrm>
        </p:spPr>
        <p:txBody>
          <a:bodyPr>
            <a:noAutofit/>
          </a:bodyPr>
          <a:lstStyle/>
          <a:p>
            <a:pPr algn="just"/>
            <a:r>
              <a:rPr lang="en-GB" sz="2000" dirty="0">
                <a:latin typeface="Times New Roman" panose="02020603050405020304" pitchFamily="18" charset="0"/>
                <a:cs typeface="Times New Roman" panose="02020603050405020304" pitchFamily="18" charset="0"/>
              </a:rPr>
              <a:t>For example, a sender can directly send any data to the receiver without establishing any connection because it is a connectionless service. Data sent by the sender will be in the packet or data streams containing the receiver's address. In connectionless service, the data can be travelled and received in any order. However, it does not guarantee to transfer of the packets to the right destination.</a:t>
            </a:r>
          </a:p>
          <a:p>
            <a:pPr algn="just"/>
            <a:r>
              <a:rPr lang="en-GB" sz="2000" dirty="0">
                <a:latin typeface="Times New Roman" panose="02020603050405020304" pitchFamily="18" charset="0"/>
                <a:cs typeface="Times New Roman" panose="02020603050405020304" pitchFamily="18" charset="0"/>
              </a:rPr>
              <a:t>The </a:t>
            </a:r>
            <a:r>
              <a:rPr lang="en-GB" sz="2000" dirty="0">
                <a:latin typeface="Times New Roman" panose="02020603050405020304" pitchFamily="18" charset="0"/>
                <a:cs typeface="Times New Roman" panose="02020603050405020304" pitchFamily="18" charset="0"/>
                <a:hlinkClick r:id="rId2"/>
              </a:rPr>
              <a:t>UDP (User Datagram Protocol)</a:t>
            </a:r>
            <a:r>
              <a:rPr lang="en-GB" sz="2000" dirty="0">
                <a:latin typeface="Times New Roman" panose="02020603050405020304" pitchFamily="18" charset="0"/>
                <a:cs typeface="Times New Roman" panose="02020603050405020304" pitchFamily="18" charset="0"/>
              </a:rPr>
              <a:t> is a connectionless protocol that allows communication between two or more devices without establishing any connection. In this protocol, a sender sends the data packets to the receiver that holds the destination address. A UDP does not ensure to deliver the data packets to the correct destination, and it does not generate any acknowledgment about the sender's data. Similarly, it does not acknowledge the receiver about the data. Hence, it is an unreliable protocol.</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805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26695"/>
          </a:xfrm>
        </p:spPr>
        <p:txBody>
          <a:bodyPr/>
          <a:lstStyle/>
          <a:p>
            <a:r>
              <a:rPr lang="en-US" dirty="0"/>
              <a:t>Continue…</a:t>
            </a:r>
          </a:p>
        </p:txBody>
      </p:sp>
      <p:sp>
        <p:nvSpPr>
          <p:cNvPr id="3" name="Content Placeholder 2"/>
          <p:cNvSpPr>
            <a:spLocks noGrp="1"/>
          </p:cNvSpPr>
          <p:nvPr>
            <p:ph idx="1"/>
          </p:nvPr>
        </p:nvSpPr>
        <p:spPr>
          <a:xfrm>
            <a:off x="677334" y="1804737"/>
            <a:ext cx="8596668" cy="4236625"/>
          </a:xfrm>
        </p:spPr>
        <p:txBody>
          <a:bodyPr/>
          <a:lstStyle/>
          <a:p>
            <a:r>
              <a:rPr lang="en-US" dirty="0"/>
              <a:t>For example, http and https are the two protocols used by web browsers to get and post the data to internet, similarly </a:t>
            </a:r>
            <a:r>
              <a:rPr lang="en-US" dirty="0" err="1"/>
              <a:t>smtp</a:t>
            </a:r>
            <a:r>
              <a:rPr lang="en-US" dirty="0"/>
              <a:t> protocol is used by email services connected to the internet.</a:t>
            </a:r>
          </a:p>
        </p:txBody>
      </p:sp>
    </p:spTree>
    <p:extLst>
      <p:ext uri="{BB962C8B-B14F-4D97-AF65-F5344CB8AC3E}">
        <p14:creationId xmlns:p14="http://schemas.microsoft.com/office/powerpoint/2010/main" val="99950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576" y="436047"/>
            <a:ext cx="8596668" cy="834190"/>
          </a:xfrm>
          <a:solidFill>
            <a:schemeClr val="bg1"/>
          </a:solidFill>
        </p:spPr>
        <p:txBody>
          <a:bodyPr/>
          <a:lstStyle/>
          <a:p>
            <a:r>
              <a:rPr lang="en-US" dirty="0"/>
              <a:t>Components of Computer Network</a:t>
            </a:r>
          </a:p>
        </p:txBody>
      </p:sp>
      <p:sp>
        <p:nvSpPr>
          <p:cNvPr id="7" name="Content Placeholder 6"/>
          <p:cNvSpPr>
            <a:spLocks noGrp="1"/>
          </p:cNvSpPr>
          <p:nvPr>
            <p:ph idx="1"/>
          </p:nvPr>
        </p:nvSpPr>
        <p:spPr>
          <a:xfrm>
            <a:off x="677334" y="2160589"/>
            <a:ext cx="8596668" cy="4420685"/>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NIC-National Interface Card</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843" y="1270237"/>
            <a:ext cx="6399010" cy="4360542"/>
          </a:xfrm>
          <a:prstGeom prst="rect">
            <a:avLst/>
          </a:prstGeom>
        </p:spPr>
      </p:pic>
    </p:spTree>
    <p:extLst>
      <p:ext uri="{BB962C8B-B14F-4D97-AF65-F5344CB8AC3E}">
        <p14:creationId xmlns:p14="http://schemas.microsoft.com/office/powerpoint/2010/main" val="2654339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271" y="553453"/>
            <a:ext cx="8596668" cy="5931568"/>
          </a:xfrm>
        </p:spPr>
        <p:txBody>
          <a:bodyPr>
            <a:normAutofit/>
          </a:bodyPr>
          <a:lstStyle/>
          <a:p>
            <a:pPr marL="0" indent="0">
              <a:buNone/>
            </a:pPr>
            <a:r>
              <a:rPr lang="en-US" dirty="0"/>
              <a:t>NIC:</a:t>
            </a:r>
          </a:p>
          <a:p>
            <a:r>
              <a:rPr lang="en-US" dirty="0"/>
              <a:t>NIC stands for network interface card.</a:t>
            </a:r>
          </a:p>
          <a:p>
            <a:r>
              <a:rPr lang="en-US" dirty="0"/>
              <a:t>NIC is a hardware component used to connect a computer with another computer onto a network</a:t>
            </a:r>
          </a:p>
          <a:p>
            <a:r>
              <a:rPr lang="en-US" dirty="0"/>
              <a:t>It can support a transfer rate of 10,100 to 1000 Mb/s.</a:t>
            </a:r>
          </a:p>
          <a:p>
            <a:pPr marL="0" indent="0">
              <a:buNone/>
            </a:pPr>
            <a:endParaRPr lang="en-US" dirty="0"/>
          </a:p>
          <a:p>
            <a:pPr marL="0" indent="0">
              <a:buNone/>
            </a:pPr>
            <a:r>
              <a:rPr lang="en-US" dirty="0"/>
              <a:t>Hub:</a:t>
            </a:r>
          </a:p>
          <a:p>
            <a:r>
              <a:rPr lang="en-US" dirty="0"/>
              <a:t>A Hub is a hardware device that divides the network connection among multiple devices. When computer requests for some information from a network, it first sends the request to the Hub through cable. Hub will broadcast this request to the entire network. All the devices will check whether the request belongs to them or not. If not, the request will be dropped.</a:t>
            </a:r>
          </a:p>
          <a:p>
            <a:r>
              <a:rPr lang="en-US" dirty="0"/>
              <a:t>The process used by the Hub consumes more bandwidth and limits the amount of communication. Nowadays, the use of hub is obsolete, and it is replaced by more advanced computer network components such as Switches, Routers.</a:t>
            </a:r>
          </a:p>
          <a:p>
            <a:endParaRPr lang="en-US" dirty="0"/>
          </a:p>
          <a:p>
            <a:endParaRPr lang="en-US" dirty="0"/>
          </a:p>
        </p:txBody>
      </p:sp>
    </p:spTree>
    <p:extLst>
      <p:ext uri="{BB962C8B-B14F-4D97-AF65-F5344CB8AC3E}">
        <p14:creationId xmlns:p14="http://schemas.microsoft.com/office/powerpoint/2010/main" val="1772546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176" y="355852"/>
            <a:ext cx="8596668" cy="6153232"/>
          </a:xfrm>
        </p:spPr>
        <p:txBody>
          <a:bodyPr>
            <a:normAutofit/>
          </a:bodyPr>
          <a:lstStyle/>
          <a:p>
            <a:pPr marL="0" indent="0">
              <a:buNone/>
            </a:pPr>
            <a:r>
              <a:rPr lang="en-US" dirty="0"/>
              <a:t>Switch:</a:t>
            </a:r>
          </a:p>
          <a:p>
            <a:r>
              <a:rPr lang="en-US" dirty="0"/>
              <a:t>A switch is a hardware device that connects multiple devices on a computer network. A Switch contains more advanced features than Hub. </a:t>
            </a:r>
          </a:p>
          <a:p>
            <a:r>
              <a:rPr lang="en-US" dirty="0"/>
              <a:t>The Switch contains the updated table that decides where the data is transmitted or not. Switch delivers the message to the correct destination based on the physical address present in the incoming message. </a:t>
            </a:r>
          </a:p>
          <a:p>
            <a:r>
              <a:rPr lang="en-US" dirty="0"/>
              <a:t>A Switch does not broadcast the message to the entire network like the Hub. It determines the device to whom the message is to be transmitted. Therefore, we can say that switch provides a direct connection between the source and destination. </a:t>
            </a:r>
          </a:p>
          <a:p>
            <a:r>
              <a:rPr lang="en-US" dirty="0"/>
              <a:t>It increases the speed of the network.</a:t>
            </a:r>
          </a:p>
          <a:p>
            <a:pPr marL="0" indent="0">
              <a:buNone/>
            </a:pPr>
            <a:r>
              <a:rPr lang="en-US" dirty="0"/>
              <a:t>Router:</a:t>
            </a:r>
          </a:p>
          <a:p>
            <a:r>
              <a:rPr lang="en-US" dirty="0"/>
              <a:t>A router is a hardware device which is used to connect a LAN with an internet connection. It is used to receive, analyze and forward the incoming packets to another network.</a:t>
            </a:r>
          </a:p>
          <a:p>
            <a:r>
              <a:rPr lang="en-US" dirty="0"/>
              <a:t>A router works in a </a:t>
            </a:r>
            <a:r>
              <a:rPr lang="en-US" b="1" dirty="0"/>
              <a:t>Layer 3 (Network layer)</a:t>
            </a:r>
            <a:r>
              <a:rPr lang="en-US" dirty="0"/>
              <a:t> of the OSI Reference model.</a:t>
            </a:r>
          </a:p>
          <a:p>
            <a:r>
              <a:rPr lang="en-US" dirty="0"/>
              <a:t>A router forwards the packet based on the information available in the routing table.</a:t>
            </a:r>
          </a:p>
          <a:p>
            <a:endParaRPr lang="en-US" dirty="0"/>
          </a:p>
        </p:txBody>
      </p:sp>
    </p:spTree>
    <p:extLst>
      <p:ext uri="{BB962C8B-B14F-4D97-AF65-F5344CB8AC3E}">
        <p14:creationId xmlns:p14="http://schemas.microsoft.com/office/powerpoint/2010/main" val="62396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72979"/>
            <a:ext cx="8596668" cy="4884821"/>
          </a:xfrm>
        </p:spPr>
        <p:txBody>
          <a:bodyPr>
            <a:normAutofit/>
          </a:bodyPr>
          <a:lstStyle/>
          <a:p>
            <a:pPr marL="0" indent="0">
              <a:buNone/>
            </a:pPr>
            <a:r>
              <a:rPr lang="en-US" dirty="0"/>
              <a:t>Modem:</a:t>
            </a:r>
          </a:p>
          <a:p>
            <a:r>
              <a:rPr lang="en-US" dirty="0"/>
              <a:t>A modem is a hardware device that allows the computer to connect to the internet over the existing telephone line.</a:t>
            </a:r>
          </a:p>
          <a:p>
            <a:r>
              <a:rPr lang="en-US" dirty="0"/>
              <a:t>A modem is not integrated with the motherboard rather than it is installed on the PCI slot found on the motherboard.</a:t>
            </a:r>
          </a:p>
          <a:p>
            <a:r>
              <a:rPr lang="en-US" dirty="0"/>
              <a:t>It stands for Modulator/Demodulator. It converts the digital data into an analog signal over the telephone lines.</a:t>
            </a:r>
          </a:p>
          <a:p>
            <a:pPr marL="0" indent="0">
              <a:buNone/>
            </a:pPr>
            <a:r>
              <a:rPr lang="en-US" dirty="0"/>
              <a:t>Based on the differences in speed and transmission rate, a modem can be classified in the following categories:</a:t>
            </a:r>
          </a:p>
          <a:p>
            <a:r>
              <a:rPr lang="en-US" dirty="0"/>
              <a:t>Standard PC modem or Dial-up modem</a:t>
            </a:r>
          </a:p>
          <a:p>
            <a:r>
              <a:rPr lang="en-US" dirty="0"/>
              <a:t>Cellular Modem</a:t>
            </a:r>
          </a:p>
          <a:p>
            <a:r>
              <a:rPr lang="en-US" dirty="0"/>
              <a:t>Cable modem</a:t>
            </a:r>
          </a:p>
          <a:p>
            <a:pPr marL="0" indent="0">
              <a:buNone/>
            </a:pPr>
            <a:endParaRPr lang="en-US" dirty="0"/>
          </a:p>
        </p:txBody>
      </p:sp>
    </p:spTree>
    <p:extLst>
      <p:ext uri="{BB962C8B-B14F-4D97-AF65-F5344CB8AC3E}">
        <p14:creationId xmlns:p14="http://schemas.microsoft.com/office/powerpoint/2010/main" val="47108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962527"/>
            <a:ext cx="8596668" cy="5078836"/>
          </a:xfrm>
        </p:spPr>
        <p:txBody>
          <a:bodyPr/>
          <a:lstStyle/>
          <a:p>
            <a:pPr marL="0" indent="0">
              <a:buNone/>
            </a:pPr>
            <a:r>
              <a:rPr lang="en-US" dirty="0"/>
              <a:t>Cables and Connectors:</a:t>
            </a:r>
          </a:p>
          <a:p>
            <a:r>
              <a:rPr lang="en-US" dirty="0"/>
              <a:t>Cable is a transmission media used for transmitting a signal.</a:t>
            </a:r>
          </a:p>
          <a:p>
            <a:r>
              <a:rPr lang="en-US" dirty="0"/>
              <a:t>There are three types of cables used in transmission:</a:t>
            </a:r>
          </a:p>
          <a:p>
            <a:r>
              <a:rPr lang="en-US" dirty="0"/>
              <a:t>Twisted pair cable</a:t>
            </a:r>
          </a:p>
          <a:p>
            <a:r>
              <a:rPr lang="en-US" dirty="0"/>
              <a:t>Coaxial cable</a:t>
            </a:r>
          </a:p>
          <a:p>
            <a:r>
              <a:rPr lang="en-US" dirty="0" err="1"/>
              <a:t>Fibre</a:t>
            </a:r>
            <a:r>
              <a:rPr lang="en-US" dirty="0"/>
              <a:t>-optic cable</a:t>
            </a:r>
          </a:p>
          <a:p>
            <a:endParaRPr lang="en-US" dirty="0"/>
          </a:p>
          <a:p>
            <a:endParaRPr lang="en-US" dirty="0"/>
          </a:p>
        </p:txBody>
      </p:sp>
    </p:spTree>
    <p:extLst>
      <p:ext uri="{BB962C8B-B14F-4D97-AF65-F5344CB8AC3E}">
        <p14:creationId xmlns:p14="http://schemas.microsoft.com/office/powerpoint/2010/main" val="284970536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151</TotalTime>
  <Words>3299</Words>
  <Application>Microsoft Office PowerPoint</Application>
  <PresentationFormat>Widescreen</PresentationFormat>
  <Paragraphs>177</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Baskerville Old Face</vt:lpstr>
      <vt:lpstr>Times New Roman</vt:lpstr>
      <vt:lpstr>Trebuchet MS</vt:lpstr>
      <vt:lpstr>Wingdings 3</vt:lpstr>
      <vt:lpstr>Facet</vt:lpstr>
      <vt:lpstr>Computer Network</vt:lpstr>
      <vt:lpstr>Introduction</vt:lpstr>
      <vt:lpstr>Continue…</vt:lpstr>
      <vt:lpstr>Continue…</vt:lpstr>
      <vt:lpstr>Components of Computer Network</vt:lpstr>
      <vt:lpstr>PowerPoint Presentation</vt:lpstr>
      <vt:lpstr>PowerPoint Presentation</vt:lpstr>
      <vt:lpstr>PowerPoint Presentation</vt:lpstr>
      <vt:lpstr>PowerPoint Presentation</vt:lpstr>
      <vt:lpstr>Features of Computer Network</vt:lpstr>
      <vt:lpstr>Uses Of Computer Network</vt:lpstr>
      <vt:lpstr>Continue…</vt:lpstr>
      <vt:lpstr>Types of Computer Network:</vt:lpstr>
      <vt:lpstr>1. Local Area Network (LAN)</vt:lpstr>
      <vt:lpstr>LAN</vt:lpstr>
      <vt:lpstr>2. Metropolitan Area Network(MAN)</vt:lpstr>
      <vt:lpstr>MAN</vt:lpstr>
      <vt:lpstr>3. Wide area network(WAN)</vt:lpstr>
      <vt:lpstr>WAN</vt:lpstr>
      <vt:lpstr>4. Personal Area Network(PAN)</vt:lpstr>
      <vt:lpstr>PAN</vt:lpstr>
      <vt:lpstr>Internetwork </vt:lpstr>
      <vt:lpstr>Network Software</vt:lpstr>
      <vt:lpstr>Continue…</vt:lpstr>
      <vt:lpstr>Continue…</vt:lpstr>
      <vt:lpstr>Protocol and Protocol Hierarchies</vt:lpstr>
      <vt:lpstr>Protocol Hierarchies</vt:lpstr>
      <vt:lpstr>Continue…</vt:lpstr>
      <vt:lpstr>Continue…</vt:lpstr>
      <vt:lpstr>Design Issues for the Layers</vt:lpstr>
      <vt:lpstr>Continue…</vt:lpstr>
      <vt:lpstr>Continue…</vt:lpstr>
      <vt:lpstr>Connection-Oriented and Connectionless Service</vt:lpstr>
      <vt:lpstr>Connection-Oriented Service</vt:lpstr>
      <vt:lpstr>Continue….</vt:lpstr>
      <vt:lpstr>Connectionless Service</vt:lpstr>
      <vt:lpstr>Continue….</vt:lpstr>
      <vt:lpstr>Continue….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dc:title>
  <dc:creator>AHAMED</dc:creator>
  <cp:lastModifiedBy>admin</cp:lastModifiedBy>
  <cp:revision>70</cp:revision>
  <dcterms:created xsi:type="dcterms:W3CDTF">2020-12-28T09:07:18Z</dcterms:created>
  <dcterms:modified xsi:type="dcterms:W3CDTF">2023-04-05T05:08:51Z</dcterms:modified>
</cp:coreProperties>
</file>